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85" r:id="rId7"/>
    <p:sldId id="273" r:id="rId8"/>
    <p:sldId id="263" r:id="rId9"/>
    <p:sldId id="267" r:id="rId10"/>
    <p:sldId id="264" r:id="rId11"/>
    <p:sldId id="279" r:id="rId12"/>
    <p:sldId id="287" r:id="rId13"/>
    <p:sldId id="275" r:id="rId14"/>
    <p:sldId id="278" r:id="rId15"/>
  </p:sldIdLst>
  <p:sldSz cx="9144000" cy="5143500" type="screen16x9"/>
  <p:notesSz cx="6797675" cy="9926320"/>
  <p:embeddedFontLst>
    <p:bold r:id="rId19"/>
    <p:boldItalic r:id="rId20"/>
    <p:embeddedFont>
      <p:font typeface="Montserrat Light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A5B5075-2344-49CD-B34D-CDE4E0AE1232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8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hyperlink" Target="https://ru.wikipedia.org/wiki/%D0%A0%D0%B0%D0%B7%D0%B4%D0%B5%D0%BB%D0%B5%D0%BD%D0%B8%D0%B5_%D0%BE%D1%82%D0%B2%D0%B5%D1%82%D1%81%D1%82%D0%B2%D0%B5%D0%BD%D0%BD%D0%BE%D1%81%D1%82%D0%B8" TargetMode="External"/><Relationship Id="rId3" Type="http://schemas.openxmlformats.org/officeDocument/2006/relationships/hyperlink" Target="https://ru.wikipedia.org/wiki/%D0%9C%D0%BE%D0%B4%D1%83%D0%BB%D1%8C%D0%BD%D0%BE%D0%B5_%D1%82%D0%B5%D1%81%D1%82%D0%B8%D1%80%D0%BE%D0%B2%D0%B0%D0%BD%D0%B8%D0%B5" TargetMode="Externa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22700" y="807497"/>
            <a:ext cx="5715515" cy="35277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sz="9600" dirty="0" smtClean="0"/>
              <a:t>Bazzar</a:t>
            </a:r>
            <a:endParaRPr lang="" sz="9600" dirty="0" smtClean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Google Shape;144;p24"/>
          <p:cNvSpPr txBox="1">
            <a:spLocks noGrp="1"/>
          </p:cNvSpPr>
          <p:nvPr>
            <p:ph type="title"/>
          </p:nvPr>
        </p:nvSpPr>
        <p:spPr>
          <a:xfrm>
            <a:off x="685204" y="674931"/>
            <a:ext cx="2805546" cy="34928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/>
              <a:t>4. </a:t>
            </a:r>
            <a:r>
              <a:rPr lang="ru-RU" sz="2000" b="1" dirty="0" smtClean="0"/>
              <a:t>АНАЛИЗ </a:t>
            </a:r>
            <a:r>
              <a:rPr lang="ru-RU" sz="2000" b="1" dirty="0"/>
              <a:t>КАЧЕСТВА ПРИЛОЖЕНИЯ</a:t>
            </a:r>
            <a:endParaRPr lang="ru-RU" sz="2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4016030" y="782234"/>
          <a:ext cx="4496169" cy="41333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{3A5B5075-2344-49CD-B34D-CDE4E0AE1232}</a:tableStyleId>
              </a:tblPr>
              <a:tblGrid>
                <a:gridCol w="1997424"/>
                <a:gridCol w="1997424"/>
                <a:gridCol w="501321"/>
              </a:tblGrid>
              <a:tr h="333232">
                <a:tc>
                  <a:txBody>
                    <a:bodyPr/>
                    <a:lstStyle/>
                    <a:p>
                      <a:pPr marL="179705"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Наименование уровня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Наименование критерия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Оценка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342108">
                <a:tc rowSpan="2"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Надежность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36195" marR="3619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Возможность обработки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ошибочных ситуаций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0,8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554174">
                <a:tc vMerge="1">
                  <a:tcPr/>
                </a:tc>
                <a:tc>
                  <a:txBody>
                    <a:bodyPr/>
                    <a:lstStyle/>
                    <a:p>
                      <a:pPr marL="36195" marR="3619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Наличие средств</a:t>
                      </a:r>
                      <a:endParaRPr lang="ru-RU" sz="700">
                        <a:effectLst/>
                      </a:endParaRPr>
                    </a:p>
                    <a:p>
                      <a:pPr marL="36195" marR="3619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восстановления при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сбоях оборудования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0,6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269627"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Функциональная полнота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Степень обеспечения заданных функций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0,8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219564">
                <a:tc rowSpan="4"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Сопровождаемость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Структурность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0,8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409213">
                <a:tc vMerge="1">
                  <a:tcPr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Наличие комментариев в точках входа и выхода программ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0,9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269627">
                <a:tc vMerge="1">
                  <a:tcPr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Использование языка высокого уровня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1,0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219564">
                <a:tc vMerge="1">
                  <a:tcPr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Простота кода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0,8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219564">
                <a:tc rowSpan="2"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Удобство применения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Легкость освоения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1,0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481693">
                <a:tc vMerge="1">
                  <a:tcPr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Удобство эксплуатации</a:t>
                      </a:r>
                      <a:endParaRPr lang="ru-RU" sz="700" dirty="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(Управление меню. Функция </a:t>
                      </a:r>
                      <a:r>
                        <a:rPr lang="en-US" sz="900" dirty="0">
                          <a:effectLst/>
                        </a:rPr>
                        <a:t>HELP</a:t>
                      </a:r>
                      <a:r>
                        <a:rPr lang="ru-RU" sz="900" dirty="0">
                          <a:effectLst/>
                        </a:rPr>
                        <a:t>)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70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1,0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333232">
                <a:tc rowSpan="2"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</a:endParaRPr>
                    </a:p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Эффективность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Наличие функций защиты от несанкционированного доступа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0,5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  <a:tr h="333232">
                <a:tc vMerge="1">
                  <a:tcPr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Зависимость от используемых технических средств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  <a:tc>
                  <a:txBody>
                    <a:bodyPr/>
                    <a:lstStyle/>
                    <a:p>
                      <a:pPr marL="179705"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900" dirty="0">
                          <a:effectLst/>
                        </a:rPr>
                        <a:t>0,1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72" marR="42072" marT="0" marB="0"/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16030" y="367154"/>
            <a:ext cx="3300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4.1. </a:t>
            </a:r>
            <a:r>
              <a:rPr lang="ru-RU" b="1" dirty="0" smtClean="0">
                <a:solidFill>
                  <a:schemeClr val="tx1"/>
                </a:solidFill>
              </a:rPr>
              <a:t>Система </a:t>
            </a:r>
            <a:r>
              <a:rPr lang="ru-RU" b="1" dirty="0">
                <a:solidFill>
                  <a:schemeClr val="tx1"/>
                </a:solidFill>
              </a:rPr>
              <a:t>показателей качества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2147483647"/>
          </p:nvPr>
        </p:nvSpPr>
        <p:spPr>
          <a:xfrm>
            <a:off x="1060137" y="897354"/>
            <a:ext cx="2875722" cy="14444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ru-RU" sz="24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4.2. Результаты тестирования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video_2020-07-01_21-10-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10355" y="632351"/>
            <a:ext cx="1921267" cy="3945719"/>
          </a:xfrm>
          <a:prstGeom prst="rect">
            <a:avLst/>
          </a:prstGeom>
        </p:spPr>
      </p:pic>
      <p:grpSp>
        <p:nvGrpSpPr>
          <p:cNvPr id="249" name="Google Shape;249;p32"/>
          <p:cNvGrpSpPr/>
          <p:nvPr/>
        </p:nvGrpSpPr>
        <p:grpSpPr>
          <a:xfrm>
            <a:off x="4438436" y="195209"/>
            <a:ext cx="2065105" cy="4808307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2147483647"/>
          </p:nvPr>
        </p:nvSpPr>
        <p:spPr>
          <a:xfrm>
            <a:off x="723304" y="2080051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Спасибо за внимание</a:t>
            </a:r>
            <a:r>
              <a:rPr lang="en-GB" sz="3600" dirty="0" smtClean="0"/>
              <a:t>!</a:t>
            </a:r>
            <a:endParaRPr sz="3600" dirty="0"/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9730" y="606747"/>
            <a:ext cx="2262861" cy="33753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1. Формирование и анализ требований</a:t>
            </a:r>
            <a:endParaRPr sz="1800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675163" y="662609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u-RU" sz="1200" b="1" dirty="0" smtClean="0"/>
              <a:t>У </a:t>
            </a:r>
            <a:r>
              <a:rPr lang="ru-RU" sz="1200" b="1" dirty="0"/>
              <a:t>данного программного продукта несколько основных назначений:</a:t>
            </a:r>
            <a:endParaRPr lang="ru-RU" sz="1200" b="1" dirty="0"/>
          </a:p>
          <a:p>
            <a:pPr marL="0" lvl="0" indent="0">
              <a:buNone/>
            </a:pPr>
            <a:r>
              <a:rPr lang="ru-RU" sz="1200" b="1" dirty="0" smtClean="0"/>
              <a:t>•Продажа </a:t>
            </a:r>
            <a:r>
              <a:rPr lang="ru-RU" sz="1200" b="1" dirty="0"/>
              <a:t>и покупка товаров онлайн.</a:t>
            </a:r>
            <a:endParaRPr lang="ru-RU" sz="1200" b="1" dirty="0"/>
          </a:p>
          <a:p>
            <a:pPr marL="0" lvl="0" indent="0">
              <a:buNone/>
            </a:pPr>
            <a:r>
              <a:rPr lang="ru-RU" sz="1200" b="1" dirty="0" smtClean="0"/>
              <a:t>•Мобильное </a:t>
            </a:r>
            <a:r>
              <a:rPr lang="ru-RU" sz="1200" b="1" dirty="0"/>
              <a:t>приложение реализованное с интуитивно понятным и удобным интерфейсом.</a:t>
            </a:r>
            <a:endParaRPr lang="ru-RU" sz="1200" b="1" dirty="0"/>
          </a:p>
          <a:p>
            <a:pPr marL="0" lvl="0" indent="0">
              <a:buNone/>
            </a:pPr>
            <a:r>
              <a:rPr lang="ru-RU" sz="1200" b="1" dirty="0" smtClean="0"/>
              <a:t>•Возможность </a:t>
            </a:r>
            <a:r>
              <a:rPr lang="ru-RU" sz="1200" b="1" dirty="0"/>
              <a:t>хранение данных на веб-сервере.</a:t>
            </a:r>
            <a:endParaRPr lang="ru-RU" sz="1200" b="1" dirty="0"/>
          </a:p>
          <a:p>
            <a:pPr marL="0" lvl="0" indent="0">
              <a:buNone/>
            </a:pPr>
            <a:r>
              <a:rPr lang="ru-RU" sz="1200" b="1" dirty="0" smtClean="0"/>
              <a:t>•Работа </a:t>
            </a:r>
            <a:r>
              <a:rPr lang="ru-RU" sz="1200" b="1" dirty="0"/>
              <a:t>в соответствии с современными требованиями к торговле.</a:t>
            </a:r>
            <a:endParaRPr sz="1200" b="1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759533" y="662609"/>
            <a:ext cx="2761884" cy="36833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200" b="1" dirty="0"/>
              <a:t>Целью данной разработки является создание мобильного приложения под платформу </a:t>
            </a:r>
            <a:r>
              <a:rPr lang="ru-RU" sz="1200" b="1" dirty="0" err="1"/>
              <a:t>Android</a:t>
            </a:r>
            <a:r>
              <a:rPr lang="ru-RU" sz="1200" b="1" dirty="0"/>
              <a:t> «Интернет-магазин национальных продуктов и товаров народных промыслов</a:t>
            </a:r>
            <a:r>
              <a:rPr lang="ru-RU" sz="1200" b="1" dirty="0" smtClean="0"/>
              <a:t>».</a:t>
            </a:r>
            <a:endParaRPr lang="ru-RU" sz="1200" b="1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200" b="1" dirty="0" smtClean="0"/>
              <a:t> Для того чтобы определить основные функции мобильного приложения была изучена сфера необходимости использования данного приложения, а именно наиболее известные интернет-магазины. </a:t>
            </a:r>
            <a:r>
              <a:rPr lang="en-US" sz="1200" b="1" dirty="0" err="1" smtClean="0"/>
              <a:t>DeliveryClub</a:t>
            </a:r>
            <a:r>
              <a:rPr lang="en-US" sz="1200" b="1" dirty="0" smtClean="0"/>
              <a:t>,  </a:t>
            </a:r>
            <a:r>
              <a:rPr lang="en-US" sz="1200" b="1" dirty="0" err="1" smtClean="0"/>
              <a:t>Avito</a:t>
            </a:r>
            <a:r>
              <a:rPr lang="en-US" sz="1200" b="1" dirty="0" smtClean="0"/>
              <a:t>, </a:t>
            </a:r>
            <a:r>
              <a:rPr lang="en-US" sz="1200" b="1" dirty="0" err="1" smtClean="0"/>
              <a:t>AliExpress</a:t>
            </a:r>
            <a:r>
              <a:rPr lang="en-US" sz="1200" b="1" dirty="0"/>
              <a:t>.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26721" y="865315"/>
            <a:ext cx="2580914" cy="33886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smtClean="0"/>
              <a:t>1.3. Разработка бизнес модели приложения </a:t>
            </a:r>
            <a:endParaRPr sz="2200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8900" indent="0">
              <a:buNone/>
            </a:pPr>
            <a:r>
              <a:rPr lang="ru-RU" sz="1200" dirty="0"/>
              <a:t>Стоит отметить, что основным отличием данного программного обеспечения перед аналогами является удобство приложения и направленность на решение определенных задач, таких как:</a:t>
            </a:r>
            <a:endParaRPr lang="ru-RU" sz="1200" dirty="0"/>
          </a:p>
          <a:p>
            <a:pPr lvl="0"/>
            <a:r>
              <a:rPr lang="ru-RU" sz="1200" dirty="0"/>
              <a:t>Реализация совершенно новой торговой онлайн площадки, аналогов которой, в плане реализуемой продукции, нет</a:t>
            </a:r>
            <a:endParaRPr lang="ru-RU" sz="1200" dirty="0"/>
          </a:p>
          <a:p>
            <a:pPr lvl="0"/>
            <a:r>
              <a:rPr lang="ru-RU" sz="1200" dirty="0"/>
              <a:t>Удобный формат размещения товаров в интернет-магазине</a:t>
            </a:r>
            <a:endParaRPr lang="ru-RU" sz="1200" dirty="0"/>
          </a:p>
          <a:p>
            <a:pPr lvl="0"/>
            <a:r>
              <a:rPr lang="ru-RU" sz="1200" dirty="0"/>
              <a:t>Простая навигация и удобный процесс покупки товаров</a:t>
            </a:r>
            <a:endParaRPr lang="ru-RU" sz="1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endParaRPr sz="12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26721" y="865315"/>
            <a:ext cx="2580914" cy="33886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smtClean="0"/>
              <a:t>1.3. Разработка бизнес модели приложения </a:t>
            </a:r>
            <a:endParaRPr sz="2200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600" dirty="0"/>
              <a:t>Экран – «Заставка».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– «Главная».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– «Список </a:t>
            </a:r>
            <a:r>
              <a:rPr lang="ru-RU" sz="1600" dirty="0" smtClean="0"/>
              <a:t>товаров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– «Корзина».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– «Оформление </a:t>
            </a:r>
            <a:r>
              <a:rPr lang="ru-RU" sz="1600" dirty="0" smtClean="0"/>
              <a:t>заказа».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– «Уведомления».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– «История заказов».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«Добавление товара». </a:t>
            </a:r>
            <a:endParaRPr lang="ru-RU" sz="1600" dirty="0" smtClean="0"/>
          </a:p>
          <a:p>
            <a:pPr lvl="0"/>
            <a:r>
              <a:rPr lang="ru-RU" sz="1600" dirty="0" smtClean="0"/>
              <a:t>Экран </a:t>
            </a:r>
            <a:r>
              <a:rPr lang="ru-RU" sz="1600" dirty="0"/>
              <a:t>«Карточка товара».</a:t>
            </a:r>
            <a:endParaRPr lang="ru-RU" sz="16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endParaRPr sz="10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Выводы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1100" dirty="0" smtClean="0"/>
              <a:t>1.Разработанное </a:t>
            </a:r>
            <a:r>
              <a:rPr lang="ru-RU" sz="1100" dirty="0"/>
              <a:t>приложение имеет девять основных экранов.</a:t>
            </a:r>
            <a:endParaRPr sz="1100"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5587722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1100" dirty="0" smtClean="0"/>
              <a:t>2.Прецеденты </a:t>
            </a:r>
            <a:r>
              <a:rPr lang="ru-RU" sz="1100" dirty="0"/>
              <a:t>системы: выбор категории, выбор товаров, просмотр уведомлений, просмотр истории заказов, размещение товаров в интернет-магазине.</a:t>
            </a:r>
            <a:endParaRPr sz="1100"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7331120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1100" dirty="0" smtClean="0"/>
              <a:t>4.Приложение </a:t>
            </a:r>
            <a:r>
              <a:rPr lang="ru-RU" sz="1100" dirty="0"/>
              <a:t>выделяется на фоне конкурентов за счет своей оригинальности и удобства использования.</a:t>
            </a:r>
            <a:r>
              <a:rPr lang="en-GB" sz="1100" dirty="0" smtClean="0"/>
              <a:t>. 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44325" y="19399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1100" dirty="0" smtClean="0"/>
              <a:t>3. Приложение </a:t>
            </a:r>
            <a:r>
              <a:rPr lang="ru-RU" sz="1100" dirty="0"/>
              <a:t>имеет линейный тип навигации, что упрощает пользователю задачу покупки товаров.</a:t>
            </a:r>
            <a:endParaRPr sz="1100" dirty="0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3"/>
          </p:nvPr>
        </p:nvSpPr>
        <p:spPr>
          <a:xfrm>
            <a:off x="7331120" y="25221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1100" dirty="0" smtClean="0"/>
              <a:t>6.Определено</a:t>
            </a:r>
            <a:r>
              <a:rPr lang="ru-RU" sz="1100" dirty="0"/>
              <a:t>, что приложение будет реализовано на языке программирования высокого уровня</a:t>
            </a:r>
            <a:endParaRPr sz="1100" dirty="0"/>
          </a:p>
        </p:txBody>
      </p:sp>
      <p:sp>
        <p:nvSpPr>
          <p:cNvPr id="11" name="Google Shape;234;p30"/>
          <p:cNvSpPr txBox="1"/>
          <p:nvPr/>
        </p:nvSpPr>
        <p:spPr>
          <a:xfrm>
            <a:off x="5587722" y="2979068"/>
            <a:ext cx="14817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 Light"/>
              <a:buChar char="◦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100" dirty="0" smtClean="0"/>
              <a:t>5.Данные </a:t>
            </a:r>
            <a:r>
              <a:rPr lang="ru-RU" sz="1100" dirty="0"/>
              <a:t>будут храниться на удаленном сервере и грузиться с помощью интернета.</a:t>
            </a:r>
            <a:r>
              <a:rPr lang="en-US" sz="1100" dirty="0" smtClean="0"/>
              <a:t>. </a:t>
            </a:r>
            <a:endParaRPr lang="en-US" sz="1100" dirty="0" smtClean="0"/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1100" dirty="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37698" y="1"/>
            <a:ext cx="5134024" cy="51434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/>
              <a:t>2.1. Выбор </a:t>
            </a:r>
            <a:r>
              <a:rPr lang="ru-RU" b="1" dirty="0"/>
              <a:t>модели жизненного </a:t>
            </a:r>
            <a:r>
              <a:rPr lang="ru-RU" b="1" dirty="0" smtClean="0"/>
              <a:t>цикла</a:t>
            </a:r>
            <a:endParaRPr lang="ru-RU" b="1" dirty="0" smtClean="0"/>
          </a:p>
          <a:p>
            <a:pPr marL="0" lvl="0" indent="0">
              <a:buNone/>
            </a:pPr>
            <a:r>
              <a:rPr lang="ru-RU" sz="1600" dirty="0"/>
              <a:t>1.Разработка общей структуры приложения</a:t>
            </a:r>
            <a:endParaRPr lang="ru-RU" sz="1600" dirty="0"/>
          </a:p>
          <a:p>
            <a:pPr marL="0" lvl="0" indent="0">
              <a:buNone/>
            </a:pPr>
            <a:r>
              <a:rPr lang="ru-RU" sz="1600" dirty="0"/>
              <a:t>2.Создание моделей данных </a:t>
            </a:r>
            <a:endParaRPr lang="ru-RU" sz="1600" dirty="0"/>
          </a:p>
          <a:p>
            <a:pPr marL="0" lvl="0" indent="0">
              <a:buNone/>
            </a:pPr>
            <a:r>
              <a:rPr lang="ru-RU" sz="1600" dirty="0"/>
              <a:t>3.Создание базы данных на удаленном сервере</a:t>
            </a:r>
            <a:endParaRPr lang="ru-RU" sz="1600" dirty="0"/>
          </a:p>
          <a:p>
            <a:pPr marL="0" lvl="0" indent="0">
              <a:buNone/>
            </a:pPr>
            <a:r>
              <a:rPr lang="ru-RU" sz="1600" dirty="0"/>
              <a:t>4.Программная реализация</a:t>
            </a:r>
            <a:endParaRPr lang="ru-RU" sz="1600" dirty="0"/>
          </a:p>
          <a:p>
            <a:pPr marL="0" lvl="0" indent="0">
              <a:buNone/>
            </a:pPr>
            <a:r>
              <a:rPr lang="ru-RU" sz="1600" dirty="0"/>
              <a:t>5.Тестирование интернет-магазина  </a:t>
            </a:r>
            <a:endParaRPr lang="ru-RU" sz="1600" dirty="0"/>
          </a:p>
          <a:p>
            <a:pPr marL="0" lvl="0" indent="0">
              <a:buNone/>
            </a:pPr>
            <a:r>
              <a:rPr lang="ru-RU" sz="1600" dirty="0"/>
              <a:t>6.Разработка пояснительной записки</a:t>
            </a:r>
            <a:endParaRPr lang="ru-RU" sz="1600"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16835" y="556591"/>
            <a:ext cx="2372139" cy="37893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600" dirty="0" smtClean="0"/>
              <a:t>2.ПРОЕКТИРОВАНИЕ </a:t>
            </a:r>
            <a:r>
              <a:rPr lang="ru-RU" sz="1600" dirty="0"/>
              <a:t>ПРОГРАММНОГО ОБЕСПЕЧЕНИЯ</a:t>
            </a:r>
            <a:endParaRPr sz="16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31592" y="595418"/>
            <a:ext cx="2487635" cy="34085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400" dirty="0" smtClean="0"/>
              <a:t>2.2.Выбор </a:t>
            </a:r>
            <a:r>
              <a:rPr lang="ru-RU" sz="2400" dirty="0"/>
              <a:t>архитектуры </a:t>
            </a:r>
            <a:endParaRPr sz="2400" dirty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26" name="Picture 2" descr="MVP Pattern Android ? | Android Worl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69" y="1836384"/>
            <a:ext cx="3048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975652" y="32874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MVP — шаблон проектирования пользовательского интерфейса, который был разработан для облегчения автоматического 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hlinkClick r:id="rId3" tooltip="Модульное тестирование"/>
              </a:rPr>
              <a:t>модульного тестирования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 и улучшения 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hlinkClick r:id="rId4" tooltip="Разделение ответственности"/>
              </a:rPr>
              <a:t>разделения ответственности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 в презентационной логике (отделения логики от отображения):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26112" y="712918"/>
            <a:ext cx="2547783" cy="35211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800" dirty="0" smtClean="0"/>
              <a:t>3.ПРОГРАММНАЯ РЕАЛИЗАЦИЯ ПРИЛОЖЕНИЯ</a:t>
            </a:r>
            <a:endParaRPr sz="1800"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Прямоугольник 3"/>
          <p:cNvSpPr/>
          <p:nvPr/>
        </p:nvSpPr>
        <p:spPr>
          <a:xfrm>
            <a:off x="3564835" y="420530"/>
            <a:ext cx="4678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6900" lvl="1" indent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3.1. Выбор </a:t>
            </a:r>
            <a:r>
              <a:rPr lang="ru-RU" sz="1600" b="1" dirty="0">
                <a:solidFill>
                  <a:schemeClr val="tx1"/>
                </a:solidFill>
              </a:rPr>
              <a:t>языка программирования и среды разработки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24446" y="1310448"/>
            <a:ext cx="3702789" cy="14923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Android studio</a:t>
            </a:r>
            <a:r>
              <a:rPr lang="en-US" dirty="0" smtClean="0"/>
              <a:t>.</a:t>
            </a:r>
            <a:r>
              <a:rPr lang="ru-RU" dirty="0"/>
              <a:t> – это не отдельный инструмент, а целая система программных средств. На профессиональном языке она называется IDE — интегрированная среда разработки. </a:t>
            </a:r>
            <a:r>
              <a:rPr lang="ru-RU" sz="1100" dirty="0" smtClean="0"/>
              <a:t> 	</a:t>
            </a:r>
            <a:endParaRPr sz="11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92" y="1151623"/>
            <a:ext cx="1818526" cy="1818526"/>
          </a:xfrm>
          <a:prstGeom prst="rect">
            <a:avLst/>
          </a:prstGeom>
        </p:spPr>
      </p:pic>
      <p:sp>
        <p:nvSpPr>
          <p:cNvPr id="15" name="Google Shape;232;p30"/>
          <p:cNvSpPr txBox="1">
            <a:spLocks noGrp="1"/>
          </p:cNvSpPr>
          <p:nvPr>
            <p:ph type="body" idx="1"/>
          </p:nvPr>
        </p:nvSpPr>
        <p:spPr>
          <a:xfrm>
            <a:off x="5662587" y="3275292"/>
            <a:ext cx="3796450" cy="1558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 err="1"/>
              <a:t>Kotlin</a:t>
            </a:r>
            <a:r>
              <a:rPr lang="ru-RU" dirty="0"/>
              <a:t> (</a:t>
            </a:r>
            <a:r>
              <a:rPr lang="ru-RU" dirty="0" err="1"/>
              <a:t>Ко́тлин</a:t>
            </a:r>
            <a:r>
              <a:rPr lang="ru-RU" dirty="0"/>
              <a:t>) — статически типизированный, объектно-ориентированный язык программирования, работающий поверх </a:t>
            </a:r>
            <a:r>
              <a:rPr lang="en-US" dirty="0" smtClean="0"/>
              <a:t>JVM </a:t>
            </a:r>
            <a:r>
              <a:rPr lang="ru-RU" dirty="0" smtClean="0"/>
              <a:t>и </a:t>
            </a:r>
            <a:r>
              <a:rPr lang="ru-RU" dirty="0"/>
              <a:t>разрабатываемый компанией </a:t>
            </a:r>
            <a:r>
              <a:rPr lang="ru-RU" dirty="0" err="1"/>
              <a:t>JetBrains</a:t>
            </a:r>
            <a:r>
              <a:rPr lang="ru-RU" dirty="0"/>
              <a:t>. </a:t>
            </a:r>
            <a:endParaRPr sz="1100" dirty="0"/>
          </a:p>
        </p:txBody>
      </p:sp>
      <p:pic>
        <p:nvPicPr>
          <p:cNvPr id="2054" name="Picture 6" descr="Kotlin Logo PNG Transparent &amp; SVG Vector - Freebie Supp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35" y="3230914"/>
            <a:ext cx="1876665" cy="14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22852" y="198782"/>
            <a:ext cx="2358887" cy="43534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800" dirty="0" smtClean="0"/>
              <a:t>3.2.Программная </a:t>
            </a:r>
            <a:r>
              <a:rPr lang="ru-RU" sz="1800" dirty="0"/>
              <a:t>реализация мобильного приложения</a:t>
            </a:r>
            <a:endParaRPr sz="1800"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3890493" y="450722"/>
            <a:ext cx="4935404" cy="8111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ru-RU" sz="1200" b="1" dirty="0"/>
              <a:t>Для разработки данного ПО были использованы следующие стандартные компоненты среды разработки </a:t>
            </a:r>
            <a:r>
              <a:rPr lang="ru-RU" sz="1200" b="1" dirty="0" err="1"/>
              <a:t>Androd</a:t>
            </a:r>
            <a:r>
              <a:rPr lang="ru-RU" sz="1200" b="1" dirty="0"/>
              <a:t> </a:t>
            </a:r>
            <a:r>
              <a:rPr lang="ru-RU" sz="1200" b="1" dirty="0" err="1"/>
              <a:t>studio</a:t>
            </a:r>
            <a:r>
              <a:rPr lang="ru-RU" sz="1200" dirty="0" smtClean="0"/>
              <a:t>:</a:t>
            </a:r>
            <a:endParaRPr lang="en-US" sz="1200" dirty="0" smtClean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Прямоугольник 1"/>
          <p:cNvSpPr/>
          <p:nvPr/>
        </p:nvSpPr>
        <p:spPr>
          <a:xfrm>
            <a:off x="4040670" y="1545894"/>
            <a:ext cx="19095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XML </a:t>
            </a:r>
            <a:endParaRPr lang="ru-RU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Retrofit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tx1"/>
                </a:solidFill>
              </a:rPr>
              <a:t>Room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Picasso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Button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58195" y="1559886"/>
            <a:ext cx="26168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TextView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EditText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RecyclerView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ToolBar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</a:rPr>
              <a:t>Tab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Bar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3910</Words>
  <Application>WPS Presentation</Application>
  <PresentationFormat>Экран (16:9)</PresentationFormat>
  <Paragraphs>214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Arial</vt:lpstr>
      <vt:lpstr>Montserrat ExtraBold</vt:lpstr>
      <vt:lpstr>Montserrat Light</vt:lpstr>
      <vt:lpstr>Times New Roman</vt:lpstr>
      <vt:lpstr>Gubbi</vt:lpstr>
      <vt:lpstr>微软雅黑</vt:lpstr>
      <vt:lpstr>Droid Sans Fallback</vt:lpstr>
      <vt:lpstr/>
      <vt:lpstr>Arial Unicode MS</vt:lpstr>
      <vt:lpstr>Juliet template</vt:lpstr>
      <vt:lpstr>Интернет магазин национальных продуктов и товаров народных промыслов</vt:lpstr>
      <vt:lpstr>1. Формирование и анализ требований</vt:lpstr>
      <vt:lpstr>1.3. Разработка бизнес модели приложения </vt:lpstr>
      <vt:lpstr>1.3. Разработка бизнес модели приложения </vt:lpstr>
      <vt:lpstr>Выводы</vt:lpstr>
      <vt:lpstr>2.ПРОЕКТИРОВАНИЕ ПРОГРАММНОГО ОБЕСПЕЧЕНИЯ</vt:lpstr>
      <vt:lpstr>2.2.Выбор архитектуры </vt:lpstr>
      <vt:lpstr>3.ПРОГРАММНАЯ РЕАЛИЗАЦИЯ ПРИЛОЖЕНИЯ</vt:lpstr>
      <vt:lpstr>3.2.Программная реализация мобильного приложения</vt:lpstr>
      <vt:lpstr>4. АНАЛИЗ КАЧЕСТВА ПРИЛОЖЕНИЯ</vt:lpstr>
      <vt:lpstr>PowerPoint 演示文稿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 магазин национальных магазинов и товаров народных промыслов</dc:title>
  <dc:creator>Ахмед</dc:creator>
  <cp:lastModifiedBy>ahmed</cp:lastModifiedBy>
  <cp:revision>14</cp:revision>
  <cp:lastPrinted>2020-07-04T12:39:35Z</cp:lastPrinted>
  <dcterms:created xsi:type="dcterms:W3CDTF">2020-07-04T12:39:35Z</dcterms:created>
  <dcterms:modified xsi:type="dcterms:W3CDTF">2020-07-04T12:39:35Z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